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video/unknown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78" r:id="rId3"/>
    <p:sldId id="256" r:id="rId4"/>
    <p:sldId id="264" r:id="rId5"/>
    <p:sldId id="279" r:id="rId6"/>
    <p:sldId id="260" r:id="rId7"/>
    <p:sldId id="262" r:id="rId8"/>
    <p:sldId id="265" r:id="rId9"/>
    <p:sldId id="259" r:id="rId10"/>
    <p:sldId id="281" r:id="rId11"/>
    <p:sldId id="266" r:id="rId12"/>
    <p:sldId id="267" r:id="rId13"/>
    <p:sldId id="268" r:id="rId14"/>
    <p:sldId id="269" r:id="rId15"/>
    <p:sldId id="277" r:id="rId16"/>
    <p:sldId id="270" r:id="rId17"/>
    <p:sldId id="271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E73"/>
    <a:srgbClr val="182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AB3BF-297D-724A-9694-9514657C92A2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47129-A643-AE4E-843A-F1063AE74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3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47129-A643-AE4E-843A-F1063AE740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2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4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7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0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1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8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8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1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5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4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A7AA-DC3F-BC44-9F46-83B2FEBDDA9E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23456-3C78-F54F-B324-0A04E93B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7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03CA7AA-DC3F-BC44-9F46-83B2FEBDDA9E}" type="datetimeFigureOut">
              <a:rPr lang="en-US" smtClean="0"/>
              <a:pPr/>
              <a:t>10/28/17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3523456-3C78-F54F-B324-0A04E93B6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6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hyperlink" Target="http://www.charleslinlab.org" TargetMode="External"/><Relationship Id="rId8" Type="http://schemas.openxmlformats.org/officeDocument/2006/relationships/hyperlink" Target="mailto:Charles.y.lin@bcm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f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xb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602" y="-163293"/>
            <a:ext cx="6044221" cy="60442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948646"/>
            <a:ext cx="9144000" cy="1909353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79311" y="5105104"/>
            <a:ext cx="5393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Charles Lin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Chordoma Community Conference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MD Anderson Cancer Center 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October 28</a:t>
            </a:r>
            <a:r>
              <a:rPr lang="en-US" sz="2400" b="1" baseline="30000" dirty="0" smtClean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, 2017</a:t>
            </a: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858" y="209593"/>
            <a:ext cx="82238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Targeting brachyury in chordoma</a:t>
            </a:r>
            <a:endParaRPr lang="en-US" sz="3200" b="1" dirty="0">
              <a:solidFill>
                <a:srgbClr val="011E7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47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3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90262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How do we approach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undruggable</a:t>
            </a:r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 targets?</a:t>
            </a:r>
            <a:endParaRPr lang="en-US" sz="3200" b="1" dirty="0">
              <a:solidFill>
                <a:srgbClr val="011E7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41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675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Can we turn brachyury off?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574"/>
            <a:ext cx="9144000" cy="273056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0" y="1874006"/>
            <a:ext cx="2761849" cy="286032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3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675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Brachyury is driven by an enhancer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662"/>
          <a:stretch/>
        </p:blipFill>
        <p:spPr>
          <a:xfrm>
            <a:off x="1175784" y="98632"/>
            <a:ext cx="6850839" cy="5797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8290" y="826042"/>
            <a:ext cx="2367298" cy="7150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15612" y="5496799"/>
            <a:ext cx="3287580" cy="378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59123" y="5496799"/>
            <a:ext cx="298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Gene turns on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57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675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Brachyury is driven by an enhancer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5612" y="5496799"/>
            <a:ext cx="3287580" cy="378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9" y="0"/>
            <a:ext cx="8330823" cy="60614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7449" y="6317769"/>
            <a:ext cx="415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Sharniaf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et al., </a:t>
            </a:r>
          </a:p>
          <a:p>
            <a:pPr algn="r"/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Broad Target Chordoma Initiative 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00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675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We can target enhancers with drugs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5612" y="5496799"/>
            <a:ext cx="3287580" cy="378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096"/>
            <a:ext cx="9144000" cy="2730567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05515" y="3525463"/>
            <a:ext cx="1380925" cy="1763045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5516" y="3529207"/>
            <a:ext cx="1504221" cy="1759301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922" y="508535"/>
            <a:ext cx="2515256" cy="251525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368595" y="1766163"/>
            <a:ext cx="1269955" cy="188259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25945" y="3496706"/>
            <a:ext cx="485300" cy="304093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611301" y="431218"/>
            <a:ext cx="4167432" cy="2138559"/>
            <a:chOff x="4697609" y="508535"/>
            <a:chExt cx="4167432" cy="2138559"/>
          </a:xfrm>
        </p:grpSpPr>
        <p:grpSp>
          <p:nvGrpSpPr>
            <p:cNvPr id="23" name="Group 22"/>
            <p:cNvGrpSpPr/>
            <p:nvPr/>
          </p:nvGrpSpPr>
          <p:grpSpPr>
            <a:xfrm>
              <a:off x="5791641" y="508535"/>
              <a:ext cx="3073400" cy="2138559"/>
              <a:chOff x="5335442" y="-91947"/>
              <a:chExt cx="3073400" cy="213855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b="32644"/>
              <a:stretch/>
            </p:blipFill>
            <p:spPr>
              <a:xfrm>
                <a:off x="5335442" y="-91947"/>
                <a:ext cx="3073400" cy="2138559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335442" y="48668"/>
                <a:ext cx="1437996" cy="3785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720972" y="1183583"/>
                <a:ext cx="2687870" cy="863029"/>
              </a:xfrm>
              <a:prstGeom prst="rect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697609" y="1837019"/>
              <a:ext cx="1405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/>
                  <a:cs typeface="Arial"/>
                </a:rPr>
                <a:t>Brachyury levels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36295" y="568686"/>
            <a:ext cx="110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THZ-1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87449" y="6317769"/>
            <a:ext cx="415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Sharniaf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et al., </a:t>
            </a:r>
          </a:p>
          <a:p>
            <a:pPr algn="r"/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Broad Target Chordoma Initiative 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14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7"/>
          <a:stretch/>
        </p:blipFill>
        <p:spPr>
          <a:xfrm>
            <a:off x="1978526" y="3226096"/>
            <a:ext cx="6216316" cy="27305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675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How do we directly target brachyury?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6246" y="3718798"/>
            <a:ext cx="1875748" cy="652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 rot="17002813">
            <a:off x="3024261" y="1540696"/>
            <a:ext cx="1512605" cy="2034636"/>
            <a:chOff x="1125945" y="1766163"/>
            <a:chExt cx="1512605" cy="2034636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1368595" y="1766163"/>
              <a:ext cx="1269955" cy="188259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25945" y="3496706"/>
              <a:ext cx="485300" cy="304093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360210" y="641456"/>
            <a:ext cx="329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Targeting brachyury directly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87449" y="6317769"/>
            <a:ext cx="415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Sharniaf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et al., </a:t>
            </a:r>
          </a:p>
          <a:p>
            <a:pPr algn="r"/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Broad Target Chordoma Initiative 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59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731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Undruggable targets have plenty of binding sites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7449" y="6317769"/>
            <a:ext cx="4156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Makley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2013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300" t="16251"/>
          <a:stretch/>
        </p:blipFill>
        <p:spPr>
          <a:xfrm>
            <a:off x="0" y="320552"/>
            <a:ext cx="6282065" cy="558816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33976" y="1763045"/>
            <a:ext cx="1306946" cy="135618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79430" y="3715478"/>
            <a:ext cx="1306946" cy="135618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67033" y="1084950"/>
            <a:ext cx="1306946" cy="135618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48024" y="3296292"/>
            <a:ext cx="1306946" cy="135618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1450" y="2359289"/>
            <a:ext cx="1306946" cy="1356189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82065" y="3715478"/>
            <a:ext cx="919164" cy="953796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01229" y="3970421"/>
            <a:ext cx="12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Bind only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2065" y="2063141"/>
            <a:ext cx="919164" cy="953796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01229" y="2318084"/>
            <a:ext cx="174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Bind to inhibit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91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731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What happens when you degrade brachyury?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4569"/>
            <a:ext cx="8518709" cy="41317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21" y="93971"/>
            <a:ext cx="7160179" cy="17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731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Modeling protein degradation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3" t="31342" r="51650" b="59466"/>
          <a:stretch/>
        </p:blipFill>
        <p:spPr>
          <a:xfrm>
            <a:off x="2766757" y="890887"/>
            <a:ext cx="4053143" cy="3243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800" y="1332026"/>
            <a:ext cx="2411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Target protein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726" y="4139971"/>
            <a:ext cx="127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DMSO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7072" y="4139971"/>
            <a:ext cx="127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250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9069" y="4139971"/>
            <a:ext cx="127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500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9445" y="4649492"/>
            <a:ext cx="253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degronimid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#1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97096" y="890887"/>
            <a:ext cx="4022803" cy="3243317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9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731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8946" y="3527927"/>
            <a:ext cx="7840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Brachyury is a gene that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controls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other genes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Chordoma are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addicted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brachyury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We want to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drug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the proteins that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turn brachyury on </a:t>
            </a:r>
            <a:r>
              <a:rPr lang="en-US" sz="2400" dirty="0" smtClean="0">
                <a:latin typeface="Arial"/>
                <a:cs typeface="Arial"/>
              </a:rPr>
              <a:t>and develop ways to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degrade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brachyury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0"/>
            <a:ext cx="4612261" cy="33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1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731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8946" y="3528127"/>
            <a:ext cx="78400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Brachyury is a gene that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controls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other genes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Brachyury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binds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to DNA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Brachyury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is required </a:t>
            </a:r>
            <a:r>
              <a:rPr lang="en-US" sz="2400" dirty="0" smtClean="0">
                <a:solidFill>
                  <a:srgbClr val="800000"/>
                </a:solidFill>
                <a:latin typeface="Arial"/>
                <a:cs typeface="Arial"/>
              </a:rPr>
              <a:t>in early development</a:t>
            </a:r>
            <a:endParaRPr lang="en-US" sz="24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0"/>
            <a:ext cx="4612261" cy="33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1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731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Acknowledgements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 descr="IMG_04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" y="1140300"/>
            <a:ext cx="5092779" cy="38195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08" y="739389"/>
            <a:ext cx="526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Broad Target Chordoma Initiative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47" y="1060092"/>
            <a:ext cx="1428773" cy="16002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7520" y="1121647"/>
            <a:ext cx="2370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Hadley Sheppard</a:t>
            </a:r>
          </a:p>
          <a:p>
            <a:r>
              <a:rPr lang="en-US" dirty="0" smtClean="0">
                <a:latin typeface="Arial"/>
                <a:cs typeface="Arial"/>
              </a:rPr>
              <a:t>Rosie </a:t>
            </a:r>
            <a:r>
              <a:rPr lang="en-US" dirty="0" err="1" smtClean="0">
                <a:latin typeface="Arial"/>
                <a:cs typeface="Arial"/>
              </a:rPr>
              <a:t>Villagomez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Tong Liang</a:t>
            </a:r>
          </a:p>
          <a:p>
            <a:r>
              <a:rPr lang="en-US" dirty="0" err="1" smtClean="0">
                <a:latin typeface="Arial"/>
                <a:cs typeface="Arial"/>
              </a:rPr>
              <a:t>Rohan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Bhardwaj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7520" y="739389"/>
            <a:ext cx="307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Lin lab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7520" y="3122983"/>
            <a:ext cx="2370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James Bradner</a:t>
            </a:r>
          </a:p>
          <a:p>
            <a:r>
              <a:rPr lang="en-US" dirty="0" smtClean="0">
                <a:latin typeface="Arial"/>
                <a:cs typeface="Arial"/>
              </a:rPr>
              <a:t>Matthew Lawlor</a:t>
            </a:r>
          </a:p>
          <a:p>
            <a:r>
              <a:rPr lang="en-US" dirty="0" smtClean="0">
                <a:latin typeface="Arial"/>
                <a:cs typeface="Arial"/>
              </a:rPr>
              <a:t>Christopher Ott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7520" y="2754093"/>
            <a:ext cx="307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Dana-Farber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6" name="Picture 15" descr="Dana-Farber_Cancer_Institute_logo.sv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32"/>
          <a:stretch/>
        </p:blipFill>
        <p:spPr>
          <a:xfrm>
            <a:off x="5482334" y="2935604"/>
            <a:ext cx="1265186" cy="1110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994" y="4399726"/>
            <a:ext cx="1428773" cy="14287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47520" y="5177389"/>
            <a:ext cx="237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Patty </a:t>
            </a:r>
            <a:r>
              <a:rPr lang="en-US" dirty="0" err="1" smtClean="0">
                <a:latin typeface="Arial"/>
                <a:cs typeface="Arial"/>
              </a:rPr>
              <a:t>Cogswell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Joan Levy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47520" y="4351171"/>
            <a:ext cx="307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Chordoma</a:t>
            </a:r>
          </a:p>
          <a:p>
            <a:r>
              <a:rPr lang="en-US" sz="2400" b="1" dirty="0" smtClean="0">
                <a:latin typeface="Arial"/>
                <a:cs typeface="Arial"/>
              </a:rPr>
              <a:t>Foundation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9204" y="5171405"/>
            <a:ext cx="3653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  <a:hlinkClick r:id="rId7"/>
              </a:rPr>
              <a:t>ww</a:t>
            </a:r>
            <a:r>
              <a:rPr lang="en-US" sz="2400" b="1" dirty="0" smtClean="0">
                <a:latin typeface="Arial"/>
                <a:cs typeface="Arial"/>
                <a:hlinkClick r:id="rId7"/>
              </a:rPr>
              <a:t>w.charleslinlab.org</a:t>
            </a:r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>
                <a:latin typeface="Arial"/>
                <a:cs typeface="Arial"/>
                <a:hlinkClick r:id="rId8"/>
              </a:rPr>
              <a:t>c</a:t>
            </a:r>
            <a:r>
              <a:rPr lang="en-US" sz="2400" b="1" dirty="0" smtClean="0">
                <a:latin typeface="Arial"/>
                <a:cs typeface="Arial"/>
                <a:hlinkClick r:id="rId8"/>
              </a:rPr>
              <a:t>harles.y.lin@bcm.edu</a:t>
            </a:r>
            <a:endParaRPr lang="en-US" sz="2400" b="1" dirty="0" smtClean="0">
              <a:latin typeface="Arial"/>
              <a:cs typeface="Arial"/>
            </a:endParaRPr>
          </a:p>
          <a:p>
            <a:pPr algn="ctr"/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37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8" y="6218800"/>
            <a:ext cx="696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Brachyury in development and chordoma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7449" y="6354756"/>
            <a:ext cx="4156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Vujovic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et al., 2006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30320" y="1123123"/>
            <a:ext cx="2665796" cy="3800725"/>
            <a:chOff x="3430320" y="1123123"/>
            <a:chExt cx="2665796" cy="3800725"/>
          </a:xfrm>
        </p:grpSpPr>
        <p:sp>
          <p:nvSpPr>
            <p:cNvPr id="7" name="TextBox 6"/>
            <p:cNvSpPr txBox="1"/>
            <p:nvPr/>
          </p:nvSpPr>
          <p:spPr>
            <a:xfrm>
              <a:off x="3549855" y="1123123"/>
              <a:ext cx="2496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charset="0"/>
                  <a:ea typeface="Arial" charset="0"/>
                  <a:cs typeface="Arial" charset="0"/>
                </a:rPr>
                <a:t>Developing Embryo</a:t>
              </a:r>
              <a:endParaRPr 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319" y="1454409"/>
              <a:ext cx="2641797" cy="17434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320" y="3286258"/>
              <a:ext cx="2641797" cy="163759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342579" y="1144120"/>
            <a:ext cx="2719591" cy="3779728"/>
            <a:chOff x="6342579" y="1144120"/>
            <a:chExt cx="2719591" cy="3779728"/>
          </a:xfrm>
        </p:grpSpPr>
        <p:sp>
          <p:nvSpPr>
            <p:cNvPr id="8" name="TextBox 7"/>
            <p:cNvSpPr txBox="1"/>
            <p:nvPr/>
          </p:nvSpPr>
          <p:spPr>
            <a:xfrm>
              <a:off x="6342579" y="1144120"/>
              <a:ext cx="2719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charset="0"/>
                  <a:ea typeface="Arial" charset="0"/>
                  <a:cs typeface="Arial" charset="0"/>
                </a:rPr>
                <a:t>Chordoma Tumor Cells</a:t>
              </a:r>
              <a:endParaRPr 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071" y="1479098"/>
              <a:ext cx="2498609" cy="3444750"/>
            </a:xfrm>
            <a:prstGeom prst="rect">
              <a:avLst/>
            </a:prstGeom>
          </p:spPr>
        </p:pic>
      </p:grp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8"/>
          <a:stretch/>
        </p:blipFill>
        <p:spPr>
          <a:xfrm>
            <a:off x="147960" y="1330868"/>
            <a:ext cx="3077512" cy="35929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470400"/>
            <a:ext cx="546100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823281"/>
            <a:ext cx="431538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01493" y="835895"/>
            <a:ext cx="1525769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16555" y="4105553"/>
            <a:ext cx="443867" cy="42649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203126" y="4635700"/>
            <a:ext cx="3940874" cy="1392638"/>
            <a:chOff x="5203126" y="4635700"/>
            <a:chExt cx="3940874" cy="1392638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5203126" y="4820636"/>
              <a:ext cx="843591" cy="83837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046718" y="4635700"/>
              <a:ext cx="1178475" cy="10233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03126" y="5659006"/>
              <a:ext cx="3940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Cells with high brachyury levels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46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8" y="6218800"/>
            <a:ext cx="696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Brachyury is not active in most adult tissues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7449" y="6354756"/>
            <a:ext cx="4156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GTEX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8"/>
          <a:stretch/>
        </p:blipFill>
        <p:spPr>
          <a:xfrm>
            <a:off x="-1" y="100932"/>
            <a:ext cx="8996043" cy="51006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053" y="1149684"/>
            <a:ext cx="494631" cy="895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41684" y="307474"/>
            <a:ext cx="0" cy="312821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459511" y="1550736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Activity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94610" y="5204412"/>
            <a:ext cx="7868653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09367" y="5201557"/>
            <a:ext cx="375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Tissues in the adult body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02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90262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Chordoma cells hav</a:t>
            </a:r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e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failed to turn off brachyury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13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8" y="6218800"/>
            <a:ext cx="696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Eliminating brachyury halts chordoma growth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7449" y="6354756"/>
            <a:ext cx="4156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Presneau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et al., 2011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6" name="Content Placeholder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24"/>
          <a:stretch/>
        </p:blipFill>
        <p:spPr>
          <a:xfrm>
            <a:off x="3797300" y="391094"/>
            <a:ext cx="4635499" cy="54516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27638" y="1546766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Chordoma cells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ithout brachyury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3122" y="4165442"/>
            <a:ext cx="275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Chordoma cells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with brachyury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87449" y="116622"/>
            <a:ext cx="2399024" cy="1965514"/>
            <a:chOff x="4987449" y="116622"/>
            <a:chExt cx="2399024" cy="1965514"/>
          </a:xfrm>
        </p:grpSpPr>
        <p:sp>
          <p:nvSpPr>
            <p:cNvPr id="3" name="Oval 2"/>
            <p:cNvSpPr/>
            <p:nvPr/>
          </p:nvSpPr>
          <p:spPr>
            <a:xfrm>
              <a:off x="5868928" y="813713"/>
              <a:ext cx="1356265" cy="126842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987449" y="116622"/>
              <a:ext cx="2399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Senescent cells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30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868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8" y="6218800"/>
            <a:ext cx="696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Brachyury blocks differentiation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676400"/>
            <a:ext cx="41703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2222500"/>
            <a:ext cx="21732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2907" y="1356189"/>
            <a:ext cx="192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learn lethal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functions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0183" y="1356189"/>
            <a:ext cx="192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forget normal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functions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9098" y="924674"/>
            <a:ext cx="2860486" cy="387130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69697" y="555342"/>
            <a:ext cx="192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Tumor cells</a:t>
            </a:r>
            <a:r>
              <a:rPr lang="mr-IN" b="1" dirty="0" smtClean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3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902627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We think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brachyury</a:t>
            </a:r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 is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essential</a:t>
            </a:r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 in chordoma?</a:t>
            </a:r>
          </a:p>
          <a:p>
            <a:pPr algn="ctr"/>
            <a:endParaRPr lang="en-US" sz="3200" b="1" dirty="0">
              <a:solidFill>
                <a:srgbClr val="011E73"/>
              </a:solidFill>
              <a:latin typeface="Arial"/>
              <a:cs typeface="Arial"/>
            </a:endParaRPr>
          </a:p>
          <a:p>
            <a:pPr algn="ctr"/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How </a:t>
            </a:r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do we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target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brachyury</a:t>
            </a:r>
            <a:r>
              <a:rPr lang="en-US" sz="3200" b="1" dirty="0" smtClean="0">
                <a:solidFill>
                  <a:srgbClr val="011E73"/>
                </a:solidFill>
                <a:latin typeface="Arial"/>
                <a:cs typeface="Arial"/>
              </a:rPr>
              <a:t>?</a:t>
            </a:r>
            <a:endParaRPr lang="en-US" sz="3200" b="1" dirty="0">
              <a:solidFill>
                <a:srgbClr val="011E7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02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86836"/>
            <a:ext cx="9144000" cy="771164"/>
          </a:xfrm>
          <a:prstGeom prst="rect">
            <a:avLst/>
          </a:prstGeom>
          <a:solidFill>
            <a:srgbClr val="011E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6218800"/>
            <a:ext cx="675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Brachyury is a classic “undruggable target”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7449" y="6317769"/>
            <a:ext cx="4156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FFFFFF"/>
                </a:solidFill>
                <a:latin typeface="Arial"/>
                <a:cs typeface="Arial"/>
              </a:rPr>
              <a:t>Makley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 2013</a:t>
            </a:r>
            <a:endParaRPr lang="en-US" sz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251"/>
          <a:stretch/>
        </p:blipFill>
        <p:spPr>
          <a:xfrm>
            <a:off x="0" y="1393174"/>
            <a:ext cx="9144000" cy="40425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0462" y="1043408"/>
            <a:ext cx="318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Druggable targets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80184" y="1047590"/>
            <a:ext cx="318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Undruggable targets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1982" y="752068"/>
            <a:ext cx="4582018" cy="46836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06274" y="1940529"/>
            <a:ext cx="1306946" cy="1356189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1811" y="5079930"/>
            <a:ext cx="919164" cy="953796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70975" y="5334873"/>
            <a:ext cx="174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Bind to inhibit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907" y="2272632"/>
            <a:ext cx="1242367" cy="1871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5412" y="2181547"/>
            <a:ext cx="174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Active site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78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330</Words>
  <Application>Microsoft Macintosh PowerPoint</Application>
  <PresentationFormat>On-screen Show (4:3)</PresentationFormat>
  <Paragraphs>105</Paragraphs>
  <Slides>20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Baylor College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Lin</dc:creator>
  <cp:lastModifiedBy>Charles Lin</cp:lastModifiedBy>
  <cp:revision>66</cp:revision>
  <dcterms:created xsi:type="dcterms:W3CDTF">2017-10-26T22:27:54Z</dcterms:created>
  <dcterms:modified xsi:type="dcterms:W3CDTF">2017-10-28T21:06:37Z</dcterms:modified>
</cp:coreProperties>
</file>